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83" r:id="rId2"/>
    <p:sldId id="284" r:id="rId3"/>
    <p:sldId id="307" r:id="rId4"/>
    <p:sldId id="275" r:id="rId5"/>
    <p:sldId id="277" r:id="rId6"/>
    <p:sldId id="357" r:id="rId7"/>
    <p:sldId id="260" r:id="rId8"/>
    <p:sldId id="301" r:id="rId9"/>
    <p:sldId id="302" r:id="rId10"/>
    <p:sldId id="347" r:id="rId11"/>
    <p:sldId id="348" r:id="rId12"/>
    <p:sldId id="346" r:id="rId13"/>
    <p:sldId id="300" r:id="rId14"/>
    <p:sldId id="356" r:id="rId15"/>
    <p:sldId id="330" r:id="rId16"/>
    <p:sldId id="305" r:id="rId17"/>
    <p:sldId id="308" r:id="rId18"/>
  </p:sldIdLst>
  <p:sldSz cx="12192000" cy="6858000"/>
  <p:notesSz cx="6858000" cy="9144000"/>
  <p:embeddedFontLst>
    <p:embeddedFont>
      <p:font typeface="a옛날목욕탕L" panose="02020600000000000000" pitchFamily="18" charset="-127"/>
      <p:regular r:id="rId20"/>
    </p:embeddedFont>
    <p:embeddedFont>
      <p:font typeface="Bebas Neue Bold" panose="020B0606020202050201" pitchFamily="34" charset="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BCA"/>
    <a:srgbClr val="0070C0"/>
    <a:srgbClr val="3A729A"/>
    <a:srgbClr val="024856"/>
    <a:srgbClr val="1C9CB6"/>
    <a:srgbClr val="1B95AD"/>
    <a:srgbClr val="013039"/>
    <a:srgbClr val="F5FBF6"/>
    <a:srgbClr val="038AA5"/>
    <a:srgbClr val="F7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2358FF-DAF6-4EDA-96A9-D34227F8C9B0}" v="548" dt="2020-11-30T02:53:23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318" autoAdjust="0"/>
  </p:normalViewPr>
  <p:slideViewPr>
    <p:cSldViewPr snapToGrid="0">
      <p:cViewPr varScale="1">
        <p:scale>
          <a:sx n="107" d="100"/>
          <a:sy n="107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6EB35A01-DE3F-469A-84E9-65480792D851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D5C8CD2E-6D71-49EF-AD96-5506A22629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4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54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4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76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93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4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6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9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7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22222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0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851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0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98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8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6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8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7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6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0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54B59762-3275-4621-A6B9-D9DAF87528B0}" type="datetimeFigureOut">
              <a:rPr lang="ko-KR" altLang="en-US" smtClean="0"/>
              <a:pPr/>
              <a:t>2020-12-08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E4E292B8-3D23-469C-8AA4-E9D8C25CAC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63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a옛날목욕탕L" panose="02020600000000000000" pitchFamily="18" charset="-127"/>
            </a:endParaRPr>
          </a:p>
        </p:txBody>
      </p:sp>
      <p:pic>
        <p:nvPicPr>
          <p:cNvPr id="4" name="그림 3" descr="사람, 실내, 창문, 테이블이(가) 표시된 사진&#10;&#10;자동 생성된 설명">
            <a:extLst>
              <a:ext uri="{FF2B5EF4-FFF2-40B4-BE49-F238E27FC236}">
                <a16:creationId xmlns:a16="http://schemas.microsoft.com/office/drawing/2014/main" id="{73271841-ED96-4D44-80E5-61648A758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" b="110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3FD765-85F9-4688-9355-C27FC83C12AD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A3D1-7855-422A-8454-40200DD3318A}"/>
              </a:ext>
            </a:extLst>
          </p:cNvPr>
          <p:cNvSpPr txBox="1"/>
          <p:nvPr/>
        </p:nvSpPr>
        <p:spPr>
          <a:xfrm>
            <a:off x="201300" y="333945"/>
            <a:ext cx="55819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헬스케어 다이어트 도움 앱</a:t>
            </a:r>
            <a:endParaRPr lang="en-US" altLang="ko-KR" sz="4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24038-CA6A-4D62-A720-2D36958A48AC}"/>
              </a:ext>
            </a:extLst>
          </p:cNvPr>
          <p:cNvSpPr txBox="1"/>
          <p:nvPr/>
        </p:nvSpPr>
        <p:spPr>
          <a:xfrm>
            <a:off x="9441312" y="4348976"/>
            <a:ext cx="2672526" cy="2250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base">
              <a:lnSpc>
                <a:spcPct val="150000"/>
              </a:lnSpc>
            </a:pP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17011473 </a:t>
            </a:r>
            <a:r>
              <a:rPr lang="ko-KR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정지영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​</a:t>
            </a:r>
          </a:p>
          <a:p>
            <a:pPr algn="ctr" rtl="0" fontAlgn="base">
              <a:lnSpc>
                <a:spcPct val="150000"/>
              </a:lnSpc>
            </a:pP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17011596 </a:t>
            </a:r>
            <a:r>
              <a:rPr lang="ko-KR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황연주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​</a:t>
            </a:r>
          </a:p>
          <a:p>
            <a:pPr algn="ctr" rtl="0" fontAlgn="base">
              <a:lnSpc>
                <a:spcPct val="150000"/>
              </a:lnSpc>
            </a:pP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15010986 </a:t>
            </a:r>
            <a:r>
              <a:rPr lang="ko-KR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신현철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​</a:t>
            </a:r>
          </a:p>
          <a:p>
            <a:pPr algn="ctr" rtl="0" fontAlgn="base">
              <a:lnSpc>
                <a:spcPct val="150000"/>
              </a:lnSpc>
            </a:pPr>
            <a:r>
              <a:rPr lang="en-US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17011609 </a:t>
            </a:r>
            <a:r>
              <a:rPr lang="ko-KR" altLang="ko-KR" sz="2400" b="1" i="0" u="none" strike="noStrike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유재현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AAC5C-DEBE-4E37-AD3A-AEA97D87F05A}"/>
              </a:ext>
            </a:extLst>
          </p:cNvPr>
          <p:cNvSpPr txBox="1"/>
          <p:nvPr/>
        </p:nvSpPr>
        <p:spPr>
          <a:xfrm>
            <a:off x="2977060" y="2810501"/>
            <a:ext cx="6105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u="sng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</a:t>
            </a:r>
            <a:r>
              <a:rPr lang="en-US" altLang="ko-KR" sz="6000" u="sng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PT</a:t>
            </a:r>
            <a:endParaRPr lang="ko-KR" altLang="en-US" sz="6000" u="sng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83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B542A-B830-4BEB-B320-5519E40E065F}"/>
              </a:ext>
            </a:extLst>
          </p:cNvPr>
          <p:cNvSpPr txBox="1"/>
          <p:nvPr/>
        </p:nvSpPr>
        <p:spPr>
          <a:xfrm>
            <a:off x="177565" y="125442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스마트밴드 연동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16A806-2DFB-4D1B-BC90-F7654327649D}"/>
              </a:ext>
            </a:extLst>
          </p:cNvPr>
          <p:cNvGrpSpPr/>
          <p:nvPr/>
        </p:nvGrpSpPr>
        <p:grpSpPr>
          <a:xfrm>
            <a:off x="5056274" y="1328945"/>
            <a:ext cx="3566538" cy="4636005"/>
            <a:chOff x="737457" y="1486668"/>
            <a:chExt cx="4238625" cy="55096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3BCCB1-3D14-4DE9-86DD-CC12DDAB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457" y="1486668"/>
              <a:ext cx="4238625" cy="48482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1C494B-EC76-4CF6-8D45-503AEC6BB4B9}"/>
                </a:ext>
              </a:extLst>
            </p:cNvPr>
            <p:cNvSpPr txBox="1"/>
            <p:nvPr/>
          </p:nvSpPr>
          <p:spPr>
            <a:xfrm>
              <a:off x="1579081" y="6520785"/>
              <a:ext cx="3293944" cy="4755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오늘 한 운동정보 제공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8D6325-1494-45D8-8805-73E9A299A848}"/>
              </a:ext>
            </a:extLst>
          </p:cNvPr>
          <p:cNvSpPr txBox="1"/>
          <p:nvPr/>
        </p:nvSpPr>
        <p:spPr>
          <a:xfrm>
            <a:off x="9059210" y="5564840"/>
            <a:ext cx="1878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운동 제공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399D377-063D-44F3-A7EE-01A227204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69" y="4128159"/>
            <a:ext cx="27173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미밴드</a:t>
            </a:r>
            <a:r>
              <a:rPr lang="ko-KR" altLang="en-US" sz="200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연동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6BB8FB-3783-4E4A-9F9C-9A4AB2DD1B68}"/>
              </a:ext>
            </a:extLst>
          </p:cNvPr>
          <p:cNvSpPr txBox="1"/>
          <p:nvPr/>
        </p:nvSpPr>
        <p:spPr>
          <a:xfrm>
            <a:off x="419933" y="5264318"/>
            <a:ext cx="3824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운동정보를 기록하고 </a:t>
            </a:r>
            <a:endParaRPr lang="en-US" altLang="ko-KR" sz="2000" b="0" i="0" spc="0" dirty="0">
              <a:solidFill>
                <a:srgbClr val="000000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그에 따른 추천 운동을 제공한다</a:t>
            </a:r>
            <a:r>
              <a:rPr lang="en-US" altLang="ko-KR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000" b="0" i="0" spc="0" dirty="0">
              <a:solidFill>
                <a:srgbClr val="000000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062591-C0BF-43A3-AC77-7424611E7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070175" y="4693630"/>
            <a:ext cx="546964" cy="546964"/>
          </a:xfrm>
          <a:prstGeom prst="rect">
            <a:avLst/>
          </a:prstGeom>
        </p:spPr>
      </p:pic>
      <p:pic>
        <p:nvPicPr>
          <p:cNvPr id="1026" name="Picture 2" descr="샤오미, 한글판 미밴드5 3.99만원에 출시-국민일보">
            <a:extLst>
              <a:ext uri="{FF2B5EF4-FFF2-40B4-BE49-F238E27FC236}">
                <a16:creationId xmlns:a16="http://schemas.microsoft.com/office/drawing/2014/main" id="{154822F5-C9F4-43C6-8E23-4CB8AE06A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0" y="1417845"/>
            <a:ext cx="3771314" cy="21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에서 GoogleFit 걸음수 데이터 조회하기">
            <a:extLst>
              <a:ext uri="{FF2B5EF4-FFF2-40B4-BE49-F238E27FC236}">
                <a16:creationId xmlns:a16="http://schemas.microsoft.com/office/drawing/2014/main" id="{A419F698-AB04-4B80-BF19-D5AD819D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0" y="3996561"/>
            <a:ext cx="1058308" cy="6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9269D-DF82-46F9-A5E4-DD4FFF468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285" y="2013385"/>
            <a:ext cx="3613539" cy="3032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24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B542A-B830-4BEB-B320-5519E40E065F}"/>
              </a:ext>
            </a:extLst>
          </p:cNvPr>
          <p:cNvSpPr txBox="1"/>
          <p:nvPr/>
        </p:nvSpPr>
        <p:spPr>
          <a:xfrm>
            <a:off x="177565" y="125442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스마트체중계 연동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ED99AF-48AD-4797-89F5-04CC9B20E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69" y="4128159"/>
            <a:ext cx="27173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미스케일</a:t>
            </a:r>
            <a:r>
              <a:rPr lang="ko-KR" altLang="en-US" sz="2000" dirty="0" err="1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</a:t>
            </a:r>
            <a:r>
              <a:rPr lang="ko-KR" altLang="en-US" sz="200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연동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" name="Picture 2" descr="다이어트의 필수품 스마트 체중계 샤오미, 비핏, 윈마이 3종, 당신의 선택은? : 동아사이언스">
            <a:extLst>
              <a:ext uri="{FF2B5EF4-FFF2-40B4-BE49-F238E27FC236}">
                <a16:creationId xmlns:a16="http://schemas.microsoft.com/office/drawing/2014/main" id="{E8DF2D02-63D4-4BB1-BFC3-3656ECAE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2" y="1085850"/>
            <a:ext cx="4057639" cy="24466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C3AAF-D7EB-4832-AF7E-AE51E9D64FF3}"/>
              </a:ext>
            </a:extLst>
          </p:cNvPr>
          <p:cNvSpPr txBox="1"/>
          <p:nvPr/>
        </p:nvSpPr>
        <p:spPr>
          <a:xfrm>
            <a:off x="419933" y="5264318"/>
            <a:ext cx="38247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체성분을 기록하고 </a:t>
            </a:r>
            <a:endParaRPr lang="en-US" altLang="ko-KR" sz="2000" b="0" i="0" spc="0" dirty="0">
              <a:solidFill>
                <a:srgbClr val="000000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변화를 한 눈에 볼 수 있도록 한다</a:t>
            </a:r>
            <a:r>
              <a:rPr lang="en-US" altLang="ko-KR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000" b="0" i="0" spc="0" dirty="0">
              <a:solidFill>
                <a:srgbClr val="000000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0EEB9-466E-402B-A6B4-152563BCF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070175" y="4693630"/>
            <a:ext cx="546964" cy="5469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BEDBCC-7BDE-443B-BD71-576B50ACA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0" y="4009951"/>
            <a:ext cx="636525" cy="63652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5A8AD9-04A1-4455-A487-EA838B2A97F6}"/>
              </a:ext>
            </a:extLst>
          </p:cNvPr>
          <p:cNvGrpSpPr/>
          <p:nvPr/>
        </p:nvGrpSpPr>
        <p:grpSpPr>
          <a:xfrm>
            <a:off x="4732617" y="771773"/>
            <a:ext cx="7192141" cy="5491096"/>
            <a:chOff x="4328408" y="1362298"/>
            <a:chExt cx="7192141" cy="549109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6246A6-548B-4350-849C-FC95DE6B4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445" b="15370"/>
            <a:stretch/>
          </p:blipFill>
          <p:spPr>
            <a:xfrm>
              <a:off x="7612051" y="4123118"/>
              <a:ext cx="3908498" cy="20768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8701D1F-2D9B-4968-B8BA-B1031162C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9585" b="14119"/>
            <a:stretch/>
          </p:blipFill>
          <p:spPr>
            <a:xfrm>
              <a:off x="7612051" y="1362298"/>
              <a:ext cx="3908498" cy="21685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B3033E0-117A-46BE-A366-821902F0E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149" b="14555"/>
            <a:stretch/>
          </p:blipFill>
          <p:spPr>
            <a:xfrm>
              <a:off x="4328408" y="1954592"/>
              <a:ext cx="3908498" cy="21685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F9F9EA7-6542-46B5-8DD0-6F1389B1E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9562" b="14512"/>
            <a:stretch/>
          </p:blipFill>
          <p:spPr>
            <a:xfrm>
              <a:off x="4328408" y="4715412"/>
              <a:ext cx="3908498" cy="21379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52630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B542A-B830-4BEB-B320-5519E40E065F}"/>
              </a:ext>
            </a:extLst>
          </p:cNvPr>
          <p:cNvSpPr txBox="1"/>
          <p:nvPr/>
        </p:nvSpPr>
        <p:spPr>
          <a:xfrm>
            <a:off x="177565" y="12544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식단 기록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1B46A-9CF2-4E5D-86D3-7FF2F4C49FD2}"/>
              </a:ext>
            </a:extLst>
          </p:cNvPr>
          <p:cNvSpPr txBox="1"/>
          <p:nvPr/>
        </p:nvSpPr>
        <p:spPr>
          <a:xfrm>
            <a:off x="1634600" y="5907194"/>
            <a:ext cx="2762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</a:t>
            </a:r>
            <a:r>
              <a:rPr lang="en-US" altLang="ko-KR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카메라</a:t>
            </a: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음식 등록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918B1-D862-4B9D-9CA4-EB741DDC92E5}"/>
              </a:ext>
            </a:extLst>
          </p:cNvPr>
          <p:cNvSpPr txBox="1"/>
          <p:nvPr/>
        </p:nvSpPr>
        <p:spPr>
          <a:xfrm>
            <a:off x="6096000" y="5775684"/>
            <a:ext cx="6096000" cy="531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칼로리와 탄수화물</a:t>
            </a:r>
            <a:r>
              <a:rPr lang="en-US" altLang="ko-KR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지방</a:t>
            </a:r>
            <a:r>
              <a:rPr lang="en-US" altLang="ko-KR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b="0" i="0" spc="0" dirty="0"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단백질의 함량을 보여줌</a:t>
            </a:r>
            <a:endParaRPr lang="en-US" altLang="ko-KR" sz="2000" b="0" i="0" spc="0" dirty="0">
              <a:solidFill>
                <a:srgbClr val="000000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B783BA-C0FF-4688-99D6-C7A0BA80E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5019756" y="5748500"/>
            <a:ext cx="717496" cy="717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BC44CC-EBBC-4780-86CC-F415C06D2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97" b="27181"/>
          <a:stretch/>
        </p:blipFill>
        <p:spPr>
          <a:xfrm>
            <a:off x="6950162" y="1512848"/>
            <a:ext cx="3250406" cy="3519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7B455C-D0EC-4A97-90FC-AFC4404AC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46" b="44284"/>
          <a:stretch/>
        </p:blipFill>
        <p:spPr>
          <a:xfrm>
            <a:off x="8461066" y="589787"/>
            <a:ext cx="3250406" cy="2878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A599C7-6FCD-4881-A7B6-7F7DD82A2CD1}"/>
              </a:ext>
            </a:extLst>
          </p:cNvPr>
          <p:cNvGrpSpPr/>
          <p:nvPr/>
        </p:nvGrpSpPr>
        <p:grpSpPr>
          <a:xfrm>
            <a:off x="3821630" y="1021608"/>
            <a:ext cx="2396251" cy="4010837"/>
            <a:chOff x="3674874" y="392004"/>
            <a:chExt cx="3086246" cy="51657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13187F-5D47-4139-8231-1AA8C160C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249" r="5051" b="56916"/>
            <a:stretch/>
          </p:blipFill>
          <p:spPr>
            <a:xfrm>
              <a:off x="3674875" y="392004"/>
              <a:ext cx="3086245" cy="25947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EFA790-0992-4B23-AA94-7B2292351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3266" r="5051" b="6524"/>
            <a:stretch/>
          </p:blipFill>
          <p:spPr>
            <a:xfrm>
              <a:off x="3674874" y="2800156"/>
              <a:ext cx="3086245" cy="27575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B74672C-EBE2-4209-8ABB-EA12770B72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725" b="36063"/>
          <a:stretch/>
        </p:blipFill>
        <p:spPr>
          <a:xfrm>
            <a:off x="777370" y="1245929"/>
            <a:ext cx="3250406" cy="358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435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a옛날목욕탕L" panose="02020600000000000000" pitchFamily="18" charset="-127"/>
            </a:endParaRPr>
          </a:p>
        </p:txBody>
      </p:sp>
      <p:pic>
        <p:nvPicPr>
          <p:cNvPr id="5" name="그림 4" descr="사람, 실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35F34812-7397-4002-A754-80290C82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40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FC799-4356-4A21-9810-FA2DD1FF1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48052A-2AF1-4459-B91B-A285A0985F5F}"/>
              </a:ext>
            </a:extLst>
          </p:cNvPr>
          <p:cNvSpPr txBox="1"/>
          <p:nvPr/>
        </p:nvSpPr>
        <p:spPr>
          <a:xfrm>
            <a:off x="276234" y="2998113"/>
            <a:ext cx="33746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u="sng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03</a:t>
            </a:r>
            <a:r>
              <a:rPr lang="en-US" altLang="ko-KR" sz="5000" b="1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  </a:t>
            </a:r>
            <a:r>
              <a:rPr lang="ko-KR" altLang="en-US" sz="40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구성</a:t>
            </a:r>
            <a:r>
              <a:rPr lang="ko-KR" altLang="en-US" sz="4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7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700CEA1-D7BB-4756-B71C-BC96CF566560}"/>
              </a:ext>
            </a:extLst>
          </p:cNvPr>
          <p:cNvSpPr/>
          <p:nvPr/>
        </p:nvSpPr>
        <p:spPr>
          <a:xfrm>
            <a:off x="4109536" y="117400"/>
            <a:ext cx="3822136" cy="213855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B542A-B830-4BEB-B320-5519E40E065F}"/>
              </a:ext>
            </a:extLst>
          </p:cNvPr>
          <p:cNvSpPr txBox="1"/>
          <p:nvPr/>
        </p:nvSpPr>
        <p:spPr>
          <a:xfrm>
            <a:off x="177565" y="125442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구성</a:t>
            </a:r>
          </a:p>
        </p:txBody>
      </p:sp>
      <p:pic>
        <p:nvPicPr>
          <p:cNvPr id="2050" name="Picture 2" descr="스마트폰누끼 사진, 이미지, 일러스트, 캘리그라피 - 크라우드픽">
            <a:extLst>
              <a:ext uri="{FF2B5EF4-FFF2-40B4-BE49-F238E27FC236}">
                <a16:creationId xmlns:a16="http://schemas.microsoft.com/office/drawing/2014/main" id="{9FB90B32-A4D6-4873-A31D-5B4A5DF1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918" y="3751576"/>
            <a:ext cx="2359846" cy="29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4114391-E5E5-47F1-BB2E-D3AF8BD12683}"/>
              </a:ext>
            </a:extLst>
          </p:cNvPr>
          <p:cNvGrpSpPr/>
          <p:nvPr/>
        </p:nvGrpSpPr>
        <p:grpSpPr>
          <a:xfrm>
            <a:off x="8143882" y="4057341"/>
            <a:ext cx="3822136" cy="2022665"/>
            <a:chOff x="597584" y="2349293"/>
            <a:chExt cx="3822136" cy="202266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0FC22CF-317A-4E16-970E-2F7F96DF4A5A}"/>
                </a:ext>
              </a:extLst>
            </p:cNvPr>
            <p:cNvSpPr/>
            <p:nvPr/>
          </p:nvSpPr>
          <p:spPr>
            <a:xfrm>
              <a:off x="597584" y="2349293"/>
              <a:ext cx="3822136" cy="202266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624C25-4DAC-4C3D-8C67-1711A2E0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997" y="2540500"/>
              <a:ext cx="1640249" cy="164024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EDAE7C-6001-456F-8604-07654BBDA76B}"/>
              </a:ext>
            </a:extLst>
          </p:cNvPr>
          <p:cNvGrpSpPr/>
          <p:nvPr/>
        </p:nvGrpSpPr>
        <p:grpSpPr>
          <a:xfrm>
            <a:off x="4452012" y="390058"/>
            <a:ext cx="1214855" cy="1673395"/>
            <a:chOff x="5377743" y="566157"/>
            <a:chExt cx="1966838" cy="25514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C0D5ED-87E7-41FD-AAB2-A973D1F9171E}"/>
                </a:ext>
              </a:extLst>
            </p:cNvPr>
            <p:cNvSpPr txBox="1"/>
            <p:nvPr/>
          </p:nvSpPr>
          <p:spPr>
            <a:xfrm>
              <a:off x="5585744" y="2554481"/>
              <a:ext cx="1463904" cy="563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0" i="0" spc="0" dirty="0" err="1">
                  <a:solidFill>
                    <a:srgbClr val="000000"/>
                  </a:solidFill>
                  <a:effectLst/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미밴드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E5258F-24D6-423A-8C99-21CBA84A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43" y="566157"/>
              <a:ext cx="1966838" cy="196683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91D2B6-57AE-4C54-893E-4D396D7FDC5A}"/>
              </a:ext>
            </a:extLst>
          </p:cNvPr>
          <p:cNvGrpSpPr/>
          <p:nvPr/>
        </p:nvGrpSpPr>
        <p:grpSpPr>
          <a:xfrm>
            <a:off x="6048108" y="303904"/>
            <a:ext cx="1301832" cy="1735738"/>
            <a:chOff x="7214381" y="270810"/>
            <a:chExt cx="1792723" cy="22772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92645B-E29A-48D7-B150-D55E01FE7E97}"/>
                </a:ext>
              </a:extLst>
            </p:cNvPr>
            <p:cNvSpPr txBox="1"/>
            <p:nvPr/>
          </p:nvSpPr>
          <p:spPr>
            <a:xfrm>
              <a:off x="7332139" y="2063533"/>
              <a:ext cx="1570730" cy="484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0" i="0" spc="0" dirty="0" err="1">
                  <a:solidFill>
                    <a:srgbClr val="000000"/>
                  </a:solidFill>
                  <a:effectLst/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미스케일</a:t>
              </a:r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6BB5641-E04B-4EDE-A079-B944D37E5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4381" y="270810"/>
              <a:ext cx="1792723" cy="1792723"/>
            </a:xfrm>
            <a:prstGeom prst="rect">
              <a:avLst/>
            </a:prstGeom>
          </p:spPr>
        </p:pic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73D7DB3-778B-4631-821C-8B13FAF3149E}"/>
              </a:ext>
            </a:extLst>
          </p:cNvPr>
          <p:cNvSpPr/>
          <p:nvPr/>
        </p:nvSpPr>
        <p:spPr>
          <a:xfrm rot="5400000">
            <a:off x="4749547" y="2181725"/>
            <a:ext cx="566086" cy="27631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D3C90A7-84C5-447B-A6E6-2DE88A361181}"/>
              </a:ext>
            </a:extLst>
          </p:cNvPr>
          <p:cNvSpPr/>
          <p:nvPr/>
        </p:nvSpPr>
        <p:spPr>
          <a:xfrm>
            <a:off x="6901047" y="4977678"/>
            <a:ext cx="1095552" cy="27631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64" name="Picture 16" descr="Google Fit">
            <a:extLst>
              <a:ext uri="{FF2B5EF4-FFF2-40B4-BE49-F238E27FC236}">
                <a16:creationId xmlns:a16="http://schemas.microsoft.com/office/drawing/2014/main" id="{2DC03FFF-6527-47A5-8BFB-479760FF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03" y="2719372"/>
            <a:ext cx="1337776" cy="98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683183F-3F87-4C08-B389-4164D2F4C074}"/>
              </a:ext>
            </a:extLst>
          </p:cNvPr>
          <p:cNvSpPr/>
          <p:nvPr/>
        </p:nvSpPr>
        <p:spPr>
          <a:xfrm rot="5400000">
            <a:off x="4819010" y="3919184"/>
            <a:ext cx="471763" cy="27631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DA97509-ED00-44B3-98DD-5E41CDB21C2C}"/>
              </a:ext>
            </a:extLst>
          </p:cNvPr>
          <p:cNvSpPr/>
          <p:nvPr/>
        </p:nvSpPr>
        <p:spPr>
          <a:xfrm rot="5400000">
            <a:off x="6399030" y="2156534"/>
            <a:ext cx="566086" cy="27631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2198F9B-A459-4419-A951-B54FDE1202CB}"/>
              </a:ext>
            </a:extLst>
          </p:cNvPr>
          <p:cNvSpPr/>
          <p:nvPr/>
        </p:nvSpPr>
        <p:spPr>
          <a:xfrm rot="5400000">
            <a:off x="6463141" y="3894989"/>
            <a:ext cx="471764" cy="27631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54DF41-C328-4331-878B-A063C9C678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8" y="2665680"/>
            <a:ext cx="901230" cy="90123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8E23509D-B92A-41DB-A15E-82F8C95854E2}"/>
              </a:ext>
            </a:extLst>
          </p:cNvPr>
          <p:cNvSpPr/>
          <p:nvPr/>
        </p:nvSpPr>
        <p:spPr>
          <a:xfrm>
            <a:off x="5932448" y="253477"/>
            <a:ext cx="1538869" cy="1483597"/>
          </a:xfrm>
          <a:prstGeom prst="frame">
            <a:avLst>
              <a:gd name="adj1" fmla="val 3191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775A5-4B4A-4563-814B-3F53371AD2B6}"/>
              </a:ext>
            </a:extLst>
          </p:cNvPr>
          <p:cNvSpPr txBox="1"/>
          <p:nvPr/>
        </p:nvSpPr>
        <p:spPr>
          <a:xfrm>
            <a:off x="7448823" y="850377"/>
            <a:ext cx="105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선택사항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9BBBA4-AB44-4130-AEB3-ABB3C3B60E71}"/>
              </a:ext>
            </a:extLst>
          </p:cNvPr>
          <p:cNvSpPr txBox="1"/>
          <p:nvPr/>
        </p:nvSpPr>
        <p:spPr>
          <a:xfrm>
            <a:off x="6944135" y="4608346"/>
            <a:ext cx="105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정보저장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6DFD810-A8BF-4F71-8300-4FCB1B1A5802}"/>
              </a:ext>
            </a:extLst>
          </p:cNvPr>
          <p:cNvSpPr/>
          <p:nvPr/>
        </p:nvSpPr>
        <p:spPr>
          <a:xfrm flipH="1">
            <a:off x="6872012" y="5347010"/>
            <a:ext cx="1124587" cy="27631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A95FDA6-EDBD-4050-BE80-E645478882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2" y="4091698"/>
            <a:ext cx="1771960" cy="17719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AE0384-EFA6-437E-A86C-E5D0828340F3}"/>
              </a:ext>
            </a:extLst>
          </p:cNvPr>
          <p:cNvSpPr txBox="1"/>
          <p:nvPr/>
        </p:nvSpPr>
        <p:spPr>
          <a:xfrm>
            <a:off x="945727" y="5863658"/>
            <a:ext cx="1002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인공지능</a:t>
            </a:r>
            <a:endParaRPr lang="en-US" altLang="ko-KR" dirty="0">
              <a:solidFill>
                <a:srgbClr val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모델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A693C78-F030-4676-8B47-B26E99202D05}"/>
              </a:ext>
            </a:extLst>
          </p:cNvPr>
          <p:cNvSpPr/>
          <p:nvPr/>
        </p:nvSpPr>
        <p:spPr>
          <a:xfrm>
            <a:off x="2861915" y="5065101"/>
            <a:ext cx="1771959" cy="28190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C677478-F159-4898-9B31-F36712F825D2}"/>
              </a:ext>
            </a:extLst>
          </p:cNvPr>
          <p:cNvSpPr/>
          <p:nvPr/>
        </p:nvSpPr>
        <p:spPr>
          <a:xfrm rot="10800000">
            <a:off x="2816594" y="4602048"/>
            <a:ext cx="1763893" cy="30447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E6375D-8908-43A4-9185-F42E8BA4E875}"/>
              </a:ext>
            </a:extLst>
          </p:cNvPr>
          <p:cNvSpPr txBox="1"/>
          <p:nvPr/>
        </p:nvSpPr>
        <p:spPr>
          <a:xfrm>
            <a:off x="6944135" y="5649054"/>
            <a:ext cx="1054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정보제공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C20A49-ACF8-482E-B037-8E2B9949F787}"/>
              </a:ext>
            </a:extLst>
          </p:cNvPr>
          <p:cNvSpPr txBox="1"/>
          <p:nvPr/>
        </p:nvSpPr>
        <p:spPr>
          <a:xfrm>
            <a:off x="3219672" y="4269029"/>
            <a:ext cx="1002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사진촬영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C2A07B-B440-4D30-94EB-03A3D9F00ECC}"/>
              </a:ext>
            </a:extLst>
          </p:cNvPr>
          <p:cNvSpPr txBox="1"/>
          <p:nvPr/>
        </p:nvSpPr>
        <p:spPr>
          <a:xfrm>
            <a:off x="3246894" y="5314030"/>
            <a:ext cx="1002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해당음식반환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58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35F34812-7397-4002-A754-80290C82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40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FC799-4356-4A21-9810-FA2DD1FF1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BAB7-3728-4038-B4BA-B5984CDE3441}"/>
              </a:ext>
            </a:extLst>
          </p:cNvPr>
          <p:cNvSpPr txBox="1"/>
          <p:nvPr/>
        </p:nvSpPr>
        <p:spPr>
          <a:xfrm>
            <a:off x="276234" y="2998113"/>
            <a:ext cx="2678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u="sng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04</a:t>
            </a:r>
            <a:r>
              <a:rPr lang="en-US" altLang="ko-KR" sz="5000" b="1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  </a:t>
            </a:r>
            <a:r>
              <a:rPr lang="ko-KR" altLang="en-US" sz="40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endParaRPr lang="ko-KR" altLang="en-US" sz="4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62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678B4-7A53-4CE9-8170-F3D78E76EFC1}"/>
              </a:ext>
            </a:extLst>
          </p:cNvPr>
          <p:cNvSpPr txBox="1"/>
          <p:nvPr/>
        </p:nvSpPr>
        <p:spPr>
          <a:xfrm>
            <a:off x="177565" y="125442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E98F5D-1A6E-4787-885B-688E0D09AE4F}"/>
              </a:ext>
            </a:extLst>
          </p:cNvPr>
          <p:cNvGrpSpPr/>
          <p:nvPr/>
        </p:nvGrpSpPr>
        <p:grpSpPr>
          <a:xfrm>
            <a:off x="981074" y="882591"/>
            <a:ext cx="10229852" cy="3813234"/>
            <a:chOff x="436880" y="1425038"/>
            <a:chExt cx="11603331" cy="4169976"/>
          </a:xfrm>
          <a:effectLst/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657CDED-1E58-4ABF-84BD-59C6788D9F5D}"/>
                </a:ext>
              </a:extLst>
            </p:cNvPr>
            <p:cNvSpPr/>
            <p:nvPr/>
          </p:nvSpPr>
          <p:spPr>
            <a:xfrm>
              <a:off x="436880" y="1425038"/>
              <a:ext cx="4462487" cy="41699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식단관리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25B5460-0E1B-4011-8090-61BCA0F9D3B6}"/>
                </a:ext>
              </a:extLst>
            </p:cNvPr>
            <p:cNvSpPr/>
            <p:nvPr/>
          </p:nvSpPr>
          <p:spPr>
            <a:xfrm>
              <a:off x="3977889" y="1425038"/>
              <a:ext cx="4462487" cy="416997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운동관리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4902DCB-F6F5-4A79-96D3-C068AFA99CB0}"/>
                </a:ext>
              </a:extLst>
            </p:cNvPr>
            <p:cNvSpPr/>
            <p:nvPr/>
          </p:nvSpPr>
          <p:spPr>
            <a:xfrm>
              <a:off x="7577724" y="1425038"/>
              <a:ext cx="4462487" cy="416997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몸 상태관리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243F568-1B80-4F0A-8DA0-61840F5A8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96" y="5038725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E37B25-8845-4DE2-A5BD-78E9FEBB23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68" y="5038725"/>
            <a:ext cx="1440000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78934-4B28-48E5-9290-4D5C23D86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2140" y="503872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4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243663-8CB2-44BF-98B0-EFB585A41D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B9C79-5B4B-47B9-8D30-DF621D939FE7}"/>
              </a:ext>
            </a:extLst>
          </p:cNvPr>
          <p:cNvSpPr txBox="1"/>
          <p:nvPr/>
        </p:nvSpPr>
        <p:spPr>
          <a:xfrm>
            <a:off x="4263607" y="2921168"/>
            <a:ext cx="3664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4968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BCA1A1-D017-48AA-8479-6818A348F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/>
          <a:stretch/>
        </p:blipFill>
        <p:spPr>
          <a:xfrm>
            <a:off x="-1" y="0"/>
            <a:ext cx="963588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1057BB-F59F-4F41-B8A1-247E25397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4480A0-039E-4BEA-BD29-42C5204729EF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A830A-E823-40E5-882F-4856C9B126BD}"/>
              </a:ext>
            </a:extLst>
          </p:cNvPr>
          <p:cNvSpPr txBox="1"/>
          <p:nvPr/>
        </p:nvSpPr>
        <p:spPr>
          <a:xfrm>
            <a:off x="211984" y="259554"/>
            <a:ext cx="208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한컴바탕" panose="02030600000101010101" pitchFamily="18" charset="2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C23FE-0FF1-42BA-8F00-2E9864513ACA}"/>
              </a:ext>
            </a:extLst>
          </p:cNvPr>
          <p:cNvSpPr txBox="1"/>
          <p:nvPr/>
        </p:nvSpPr>
        <p:spPr>
          <a:xfrm>
            <a:off x="6417128" y="487025"/>
            <a:ext cx="51489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u="sng" dirty="0">
                <a:latin typeface="Bebas Neue Bold" panose="020B0606020202050201" pitchFamily="34" charset="0"/>
                <a:ea typeface="a옛날목욕탕L" panose="02020600000000000000" pitchFamily="18" charset="-127"/>
              </a:rPr>
              <a:t>01</a:t>
            </a:r>
          </a:p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배경 및 목표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5400" u="sng" dirty="0">
                <a:latin typeface="Bebas Neue Bold" panose="020B0606020202050201" pitchFamily="34" charset="0"/>
                <a:ea typeface="a옛날목욕탕L" panose="02020600000000000000" pitchFamily="18" charset="-127"/>
              </a:rPr>
              <a:t>02</a:t>
            </a:r>
          </a:p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주요 기능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5400" u="sng" dirty="0">
                <a:latin typeface="Bebas Neue Bold" panose="020B0606020202050201" pitchFamily="34" charset="0"/>
                <a:ea typeface="a옛날목욕탕L" panose="02020600000000000000" pitchFamily="18" charset="-127"/>
              </a:rPr>
              <a:t>03</a:t>
            </a:r>
          </a:p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구조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5400" u="sng" dirty="0">
                <a:latin typeface="Bebas Neue Bold" panose="020B0606020202050201" pitchFamily="34" charset="0"/>
                <a:ea typeface="a옛날목욕탕L" panose="02020600000000000000" pitchFamily="18" charset="-127"/>
              </a:rPr>
              <a:t>04</a:t>
            </a:r>
          </a:p>
          <a:p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기대효과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72661-874D-496B-8DE9-329E2E746C5A}"/>
              </a:ext>
            </a:extLst>
          </p:cNvPr>
          <p:cNvSpPr txBox="1"/>
          <p:nvPr/>
        </p:nvSpPr>
        <p:spPr>
          <a:xfrm>
            <a:off x="8991600" y="1674673"/>
            <a:ext cx="2787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71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35F34812-7397-4002-A754-80290C821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40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FC799-4356-4A21-9810-FA2DD1FF1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D6A41-E6C9-4636-8D77-84DEA6F4538C}"/>
              </a:ext>
            </a:extLst>
          </p:cNvPr>
          <p:cNvSpPr txBox="1"/>
          <p:nvPr/>
        </p:nvSpPr>
        <p:spPr>
          <a:xfrm>
            <a:off x="276234" y="2998113"/>
            <a:ext cx="45336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u="sng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01</a:t>
            </a:r>
            <a:r>
              <a:rPr lang="en-US" altLang="ko-KR" sz="5000" b="1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  </a:t>
            </a:r>
            <a:r>
              <a:rPr lang="ko-KR" altLang="en-US" sz="4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180323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42C95E-E84F-48B2-9C9E-38BE4F91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2" y="2087287"/>
            <a:ext cx="2917656" cy="2460851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9BA222-DC94-4500-BCAE-3CDCFDB2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133" y="2087287"/>
            <a:ext cx="4002350" cy="2460851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1CC236-6CFE-48E6-9C66-12CF0881239C}"/>
              </a:ext>
            </a:extLst>
          </p:cNvPr>
          <p:cNvGrpSpPr/>
          <p:nvPr/>
        </p:nvGrpSpPr>
        <p:grpSpPr>
          <a:xfrm>
            <a:off x="1223604" y="5030470"/>
            <a:ext cx="1849659" cy="491564"/>
            <a:chOff x="1595298" y="5156222"/>
            <a:chExt cx="1849659" cy="491564"/>
          </a:xfrm>
        </p:grpSpPr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id="{DF41E513-F2F1-41F5-9B6A-D30484C83BE2}"/>
                </a:ext>
              </a:extLst>
            </p:cNvPr>
            <p:cNvSpPr txBox="1"/>
            <p:nvPr/>
          </p:nvSpPr>
          <p:spPr>
            <a:xfrm>
              <a:off x="1595298" y="5233353"/>
              <a:ext cx="14542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성인 </a:t>
              </a:r>
              <a:r>
                <a:rPr lang="ko-KR" altLang="en-US" sz="2000" dirty="0" err="1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비만율</a:t>
              </a:r>
              <a:r>
                <a:rPr lang="ko-KR" altLang="en-US" sz="20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endPara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0E6E1F-640F-4EB5-9F28-40AECC56C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3393" y="5156222"/>
              <a:ext cx="491564" cy="49156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7C24AA4-0C4B-4AFC-9F74-79EA22770864}"/>
              </a:ext>
            </a:extLst>
          </p:cNvPr>
          <p:cNvGrpSpPr/>
          <p:nvPr/>
        </p:nvGrpSpPr>
        <p:grpSpPr>
          <a:xfrm>
            <a:off x="4427420" y="4907359"/>
            <a:ext cx="2445417" cy="707886"/>
            <a:chOff x="4297710" y="3966606"/>
            <a:chExt cx="2445417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0A3135-5ED4-4DE1-BE3F-EBE877EA8FC3}"/>
                </a:ext>
              </a:extLst>
            </p:cNvPr>
            <p:cNvSpPr txBox="1"/>
            <p:nvPr/>
          </p:nvSpPr>
          <p:spPr>
            <a:xfrm>
              <a:off x="4297710" y="3966606"/>
              <a:ext cx="22972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0" i="0" dirty="0">
                  <a:effectLst/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고도비만율 </a:t>
              </a:r>
              <a:endParaRPr lang="en-US" altLang="ko-KR" sz="2000" b="0" i="0" dirty="0"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2000" b="0" i="0" dirty="0">
                  <a:effectLst/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4.3% →</a:t>
              </a:r>
              <a:r>
                <a:rPr lang="ko-KR" altLang="en-US" sz="2000" b="0" i="0" dirty="0">
                  <a:effectLst/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en-US" altLang="ko-KR" sz="2000" b="0" i="0" dirty="0">
                  <a:effectLst/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5.5%</a:t>
              </a:r>
              <a:endPara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1250E04-BEEB-449D-8C72-48B826A9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392" y="4089717"/>
              <a:ext cx="502735" cy="491564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CC1464C-8F19-45B4-A15A-AA3351CB6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155682" y="3017425"/>
            <a:ext cx="502735" cy="54047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595C297-CDE3-4260-9CB7-7F907207FB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303" y="2058224"/>
            <a:ext cx="781003" cy="7810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63E5D5D-A34E-4452-97BD-0FFB1B593E08}"/>
              </a:ext>
            </a:extLst>
          </p:cNvPr>
          <p:cNvSpPr txBox="1"/>
          <p:nvPr/>
        </p:nvSpPr>
        <p:spPr>
          <a:xfrm>
            <a:off x="9158752" y="3133047"/>
            <a:ext cx="1584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신체활동</a:t>
            </a:r>
            <a:endParaRPr lang="ko-KR" altLang="en-US" sz="20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9E1A0-FE16-4C98-BC7E-E7734048D3E2}"/>
              </a:ext>
            </a:extLst>
          </p:cNvPr>
          <p:cNvSpPr txBox="1"/>
          <p:nvPr/>
        </p:nvSpPr>
        <p:spPr>
          <a:xfrm>
            <a:off x="8102600" y="3927591"/>
            <a:ext cx="3134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 err="1"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고열량</a:t>
            </a:r>
            <a:r>
              <a:rPr lang="en-US" altLang="ko-KR" sz="2000" b="0" i="0" dirty="0"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·</a:t>
            </a:r>
            <a:r>
              <a:rPr lang="ko-KR" altLang="en-US" sz="2000" b="0" i="0" dirty="0"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고지방 음식 </a:t>
            </a:r>
            <a:r>
              <a:rPr lang="ko-KR" altLang="en-US" sz="2000" b="0" i="0" dirty="0" err="1"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섭취율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473C29A-A061-48B2-83E2-4849826E6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17" y="3811223"/>
            <a:ext cx="491564" cy="49156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14DB1B4-4851-49B4-B412-78EADA0C2E0B}"/>
              </a:ext>
            </a:extLst>
          </p:cNvPr>
          <p:cNvSpPr txBox="1"/>
          <p:nvPr/>
        </p:nvSpPr>
        <p:spPr>
          <a:xfrm>
            <a:off x="7741220" y="4765976"/>
            <a:ext cx="4002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dirty="0"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아침결식 및 잦은 회식 등 </a:t>
            </a:r>
            <a:endParaRPr lang="en-US" altLang="ko-KR" sz="2000" b="0" i="0" dirty="0"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0" i="0" dirty="0"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부적절한 식습관</a:t>
            </a:r>
            <a:endParaRPr lang="ko-KR" altLang="en-US" sz="20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69AA8-93A8-4A19-B7D5-C725FE345221}"/>
              </a:ext>
            </a:extLst>
          </p:cNvPr>
          <p:cNvSpPr txBox="1"/>
          <p:nvPr/>
        </p:nvSpPr>
        <p:spPr>
          <a:xfrm>
            <a:off x="177565" y="125442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배경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한국인의 비만실태</a:t>
            </a:r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456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6E2B33E-11AD-4FED-8D1F-D24D5937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1" y="1315748"/>
            <a:ext cx="4554713" cy="406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B8BE9A-A8F7-434C-979A-89B25A84F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03" y="1751410"/>
            <a:ext cx="1350301" cy="13503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CCFE92-E11A-491E-B7F5-9FEC807F34D1}"/>
              </a:ext>
            </a:extLst>
          </p:cNvPr>
          <p:cNvSpPr txBox="1"/>
          <p:nvPr/>
        </p:nvSpPr>
        <p:spPr>
          <a:xfrm>
            <a:off x="6003618" y="3453939"/>
            <a:ext cx="2644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2014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 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210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 </a:t>
            </a:r>
            <a:r>
              <a:rPr lang="en-US" altLang="ko-KR" sz="2000" dirty="0">
                <a:solidFill>
                  <a:srgbClr val="2222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$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6F02C-D792-4789-84E2-6C3B030AFCF8}"/>
              </a:ext>
            </a:extLst>
          </p:cNvPr>
          <p:cNvSpPr txBox="1"/>
          <p:nvPr/>
        </p:nvSpPr>
        <p:spPr>
          <a:xfrm>
            <a:off x="9329579" y="3453939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2020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 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1,015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억 </a:t>
            </a:r>
            <a:r>
              <a:rPr lang="en-US" altLang="ko-KR" sz="2000" dirty="0">
                <a:solidFill>
                  <a:srgbClr val="22222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$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FE67C9-C8F8-4299-BADD-AD432865E5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8339227" y="3169367"/>
            <a:ext cx="708203" cy="969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582554-965F-4876-B32E-0DC8FC1FAA43}"/>
              </a:ext>
            </a:extLst>
          </p:cNvPr>
          <p:cNvSpPr txBox="1"/>
          <p:nvPr/>
        </p:nvSpPr>
        <p:spPr>
          <a:xfrm>
            <a:off x="7707885" y="3978065"/>
            <a:ext cx="2148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약 </a:t>
            </a:r>
            <a:r>
              <a:rPr lang="en-US" altLang="ko-KR" sz="2000" b="0" i="0" dirty="0"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4.8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배의 성장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FC747E91-0C76-4D0F-A57A-2CD862307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382" y="5160592"/>
            <a:ext cx="233195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의도적으로 체중 조절을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시도해본 사람</a:t>
            </a:r>
            <a:r>
              <a:rPr lang="ko-KR" altLang="en-US" sz="200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</a:t>
            </a:r>
            <a:endParaRPr lang="en-US" altLang="ko-KR" sz="2000" dirty="0">
              <a:solidFill>
                <a:srgbClr val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4명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중</a:t>
            </a:r>
            <a:r>
              <a:rPr lang="ko-KR" altLang="en-US" sz="200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3명에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달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DF0704E-9129-432E-91DB-6B5DC61B1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2520" y="4823642"/>
            <a:ext cx="233195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50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헬스케어 시장규모의</a:t>
            </a:r>
            <a:r>
              <a:rPr lang="en-US" altLang="ko-KR" sz="2500" dirty="0">
                <a:solidFill>
                  <a:srgbClr val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500" baseline="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A1756-209E-465C-BB73-02085ACD1DDF}"/>
              </a:ext>
            </a:extLst>
          </p:cNvPr>
          <p:cNvSpPr txBox="1"/>
          <p:nvPr/>
        </p:nvSpPr>
        <p:spPr>
          <a:xfrm>
            <a:off x="177565" y="125442"/>
            <a:ext cx="4653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배경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다이어트 시장</a:t>
            </a:r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59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86929D-69E9-42AF-8C53-E7395F07A5C0}"/>
              </a:ext>
            </a:extLst>
          </p:cNvPr>
          <p:cNvSpPr txBox="1"/>
          <p:nvPr/>
        </p:nvSpPr>
        <p:spPr>
          <a:xfrm>
            <a:off x="177565" y="125442"/>
            <a:ext cx="424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배경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시장조사</a:t>
            </a:r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AB0B774-C3AF-43FB-BDFE-AEFE1B318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553997"/>
              </p:ext>
            </p:extLst>
          </p:nvPr>
        </p:nvGraphicFramePr>
        <p:xfrm>
          <a:off x="1292580" y="1275200"/>
          <a:ext cx="9395085" cy="50532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79017">
                  <a:extLst>
                    <a:ext uri="{9D8B030D-6E8A-4147-A177-3AD203B41FA5}">
                      <a16:colId xmlns:a16="http://schemas.microsoft.com/office/drawing/2014/main" val="1933699489"/>
                    </a:ext>
                  </a:extLst>
                </a:gridCol>
                <a:gridCol w="1879017">
                  <a:extLst>
                    <a:ext uri="{9D8B030D-6E8A-4147-A177-3AD203B41FA5}">
                      <a16:colId xmlns:a16="http://schemas.microsoft.com/office/drawing/2014/main" val="4283949716"/>
                    </a:ext>
                  </a:extLst>
                </a:gridCol>
                <a:gridCol w="1879017">
                  <a:extLst>
                    <a:ext uri="{9D8B030D-6E8A-4147-A177-3AD203B41FA5}">
                      <a16:colId xmlns:a16="http://schemas.microsoft.com/office/drawing/2014/main" val="1138033414"/>
                    </a:ext>
                  </a:extLst>
                </a:gridCol>
                <a:gridCol w="1879017">
                  <a:extLst>
                    <a:ext uri="{9D8B030D-6E8A-4147-A177-3AD203B41FA5}">
                      <a16:colId xmlns:a16="http://schemas.microsoft.com/office/drawing/2014/main" val="3439643261"/>
                    </a:ext>
                  </a:extLst>
                </a:gridCol>
                <a:gridCol w="1879017">
                  <a:extLst>
                    <a:ext uri="{9D8B030D-6E8A-4147-A177-3AD203B41FA5}">
                      <a16:colId xmlns:a16="http://schemas.microsoft.com/office/drawing/2014/main" val="3074879070"/>
                    </a:ext>
                  </a:extLst>
                </a:gridCol>
              </a:tblGrid>
              <a:tr h="10106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스마트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PT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242932"/>
                  </a:ext>
                </a:extLst>
              </a:tr>
              <a:tr h="1010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운동내역 기록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      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249826"/>
                  </a:ext>
                </a:extLst>
              </a:tr>
              <a:tr h="1010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식단 기록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22541"/>
                  </a:ext>
                </a:extLst>
              </a:tr>
              <a:tr h="1010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칼로리 계산 </a:t>
                      </a:r>
                      <a:endParaRPr lang="en-US" altLang="ko-KR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570878"/>
                  </a:ext>
                </a:extLst>
              </a:tr>
              <a:tr h="1010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체성분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기록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420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546241F-11E1-44C6-9736-79384251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19" y="1337930"/>
            <a:ext cx="900000" cy="8864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5BB541-A495-44C6-A727-C457B8DFCE6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60" y="1337930"/>
            <a:ext cx="900000" cy="9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7F5A66-F352-4084-8DCA-404CAFB296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80" y="1334971"/>
            <a:ext cx="900000" cy="9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BF82DE-B8C3-4376-BBD5-CE143C1424BD}"/>
              </a:ext>
            </a:extLst>
          </p:cNvPr>
          <p:cNvSpPr txBox="1"/>
          <p:nvPr/>
        </p:nvSpPr>
        <p:spPr>
          <a:xfrm>
            <a:off x="3792074" y="2625621"/>
            <a:ext cx="11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수기작성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27E0E5-E147-478D-90D1-0A8E82CA87F8}"/>
              </a:ext>
            </a:extLst>
          </p:cNvPr>
          <p:cNvSpPr txBox="1"/>
          <p:nvPr/>
        </p:nvSpPr>
        <p:spPr>
          <a:xfrm>
            <a:off x="5750252" y="2636509"/>
            <a:ext cx="11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BD2EAB-295D-4918-8CA4-565E7912AB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98" y="2636509"/>
            <a:ext cx="369332" cy="36933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609FEC-F221-4F83-B320-4A7184DFA2C9}"/>
              </a:ext>
            </a:extLst>
          </p:cNvPr>
          <p:cNvGrpSpPr/>
          <p:nvPr/>
        </p:nvGrpSpPr>
        <p:grpSpPr>
          <a:xfrm>
            <a:off x="8938053" y="2577896"/>
            <a:ext cx="1666985" cy="464782"/>
            <a:chOff x="9003085" y="2624052"/>
            <a:chExt cx="1666985" cy="46478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A66E154-7B04-463F-A894-4C143CB9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085" y="2624052"/>
              <a:ext cx="464782" cy="46478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715882-DDA6-4BAA-A045-5DF0BFAE7029}"/>
                </a:ext>
              </a:extLst>
            </p:cNvPr>
            <p:cNvSpPr txBox="1"/>
            <p:nvPr/>
          </p:nvSpPr>
          <p:spPr>
            <a:xfrm>
              <a:off x="9361002" y="2671777"/>
              <a:ext cx="13090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미밴드연동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914290-0F02-4FC1-8BB8-7B45FC187455}"/>
              </a:ext>
            </a:extLst>
          </p:cNvPr>
          <p:cNvSpPr txBox="1"/>
          <p:nvPr/>
        </p:nvSpPr>
        <p:spPr>
          <a:xfrm>
            <a:off x="3817374" y="3628941"/>
            <a:ext cx="11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수기작성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A45C1A-FF84-4D34-A6CE-B4B9CC353A15}"/>
              </a:ext>
            </a:extLst>
          </p:cNvPr>
          <p:cNvSpPr txBox="1"/>
          <p:nvPr/>
        </p:nvSpPr>
        <p:spPr>
          <a:xfrm>
            <a:off x="5740420" y="3645627"/>
            <a:ext cx="11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수기작성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CB65E3-FAE8-4BF0-AD7E-6A28FB44CCC6}"/>
              </a:ext>
            </a:extLst>
          </p:cNvPr>
          <p:cNvSpPr txBox="1"/>
          <p:nvPr/>
        </p:nvSpPr>
        <p:spPr>
          <a:xfrm>
            <a:off x="3817374" y="4685784"/>
            <a:ext cx="11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사전제공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925A86-B475-484E-8E82-EC832807DD85}"/>
              </a:ext>
            </a:extLst>
          </p:cNvPr>
          <p:cNvSpPr txBox="1"/>
          <p:nvPr/>
        </p:nvSpPr>
        <p:spPr>
          <a:xfrm>
            <a:off x="3827206" y="5661201"/>
            <a:ext cx="113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수기작성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3EF63D-9139-46AF-B2C3-287A31C79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81" y="4685784"/>
            <a:ext cx="369332" cy="36933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6D5A128-161A-47FC-A7E3-6ACC307A91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66" y="5661201"/>
            <a:ext cx="369332" cy="36933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7126D5-D7D3-4A02-9652-B7EEF0026D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98" y="5661201"/>
            <a:ext cx="369332" cy="3693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AB69CA-0FE8-4375-B2FD-5723A5A329C3}"/>
              </a:ext>
            </a:extLst>
          </p:cNvPr>
          <p:cNvGrpSpPr/>
          <p:nvPr/>
        </p:nvGrpSpPr>
        <p:grpSpPr>
          <a:xfrm>
            <a:off x="7194435" y="3518539"/>
            <a:ext cx="1600261" cy="544145"/>
            <a:chOff x="7246195" y="3548035"/>
            <a:chExt cx="1600261" cy="54414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32AFB91-25B5-4ACA-8326-37AE1C406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195" y="3627398"/>
              <a:ext cx="464782" cy="46478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0BDFA1-B8FD-43E1-8235-569F5A40FDE2}"/>
                </a:ext>
              </a:extLst>
            </p:cNvPr>
            <p:cNvSpPr txBox="1"/>
            <p:nvPr/>
          </p:nvSpPr>
          <p:spPr>
            <a:xfrm>
              <a:off x="7708372" y="3548035"/>
              <a:ext cx="1138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A395E6-12F1-4967-8CF7-9DC3ED974765}"/>
              </a:ext>
            </a:extLst>
          </p:cNvPr>
          <p:cNvGrpSpPr/>
          <p:nvPr/>
        </p:nvGrpSpPr>
        <p:grpSpPr>
          <a:xfrm>
            <a:off x="8937002" y="3351563"/>
            <a:ext cx="1600261" cy="923330"/>
            <a:chOff x="9002034" y="3397719"/>
            <a:chExt cx="1600261" cy="92333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24900BB-67BC-4BD8-BEE3-9F98D2DE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2034" y="3598938"/>
              <a:ext cx="464782" cy="46478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5E925A-45D3-4146-BFF0-27EAB118AF89}"/>
                </a:ext>
              </a:extLst>
            </p:cNvPr>
            <p:cNvSpPr txBox="1"/>
            <p:nvPr/>
          </p:nvSpPr>
          <p:spPr>
            <a:xfrm>
              <a:off x="9464211" y="3397719"/>
              <a:ext cx="113808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수기작성</a:t>
              </a:r>
              <a:endPara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&amp;</a:t>
              </a:r>
            </a:p>
            <a:p>
              <a:pPr algn="ctr"/>
              <a:r>
                <a:rPr lang="ko-KR" altLang="en-US" dirty="0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인공지능</a:t>
              </a:r>
              <a:endPara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B0E9EF-4C6F-4E95-943D-6E0B099F827D}"/>
              </a:ext>
            </a:extLst>
          </p:cNvPr>
          <p:cNvGrpSpPr/>
          <p:nvPr/>
        </p:nvGrpSpPr>
        <p:grpSpPr>
          <a:xfrm>
            <a:off x="8954036" y="5557473"/>
            <a:ext cx="1800178" cy="646331"/>
            <a:chOff x="9009447" y="5700996"/>
            <a:chExt cx="1543439" cy="64633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29AEEC3-F81E-4AE0-8134-CA77D1B1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447" y="5787202"/>
              <a:ext cx="450926" cy="45092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5ACFD3-9724-4BFC-B8A2-258F5B54E749}"/>
                </a:ext>
              </a:extLst>
            </p:cNvPr>
            <p:cNvSpPr txBox="1"/>
            <p:nvPr/>
          </p:nvSpPr>
          <p:spPr>
            <a:xfrm>
              <a:off x="9414802" y="5700996"/>
              <a:ext cx="11380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미스케일</a:t>
              </a:r>
              <a:endPara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ko-KR" altLang="en-US" dirty="0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연동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D485285-7339-4B2C-ADB3-5D381FB12C68}"/>
              </a:ext>
            </a:extLst>
          </p:cNvPr>
          <p:cNvSpPr txBox="1"/>
          <p:nvPr/>
        </p:nvSpPr>
        <p:spPr>
          <a:xfrm>
            <a:off x="7670180" y="4497641"/>
            <a:ext cx="113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음식관련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칼로리만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FA877B-2B63-4023-A253-F79A7711D804}"/>
              </a:ext>
            </a:extLst>
          </p:cNvPr>
          <p:cNvGrpSpPr/>
          <p:nvPr/>
        </p:nvGrpSpPr>
        <p:grpSpPr>
          <a:xfrm>
            <a:off x="8937002" y="4576300"/>
            <a:ext cx="1600261" cy="464782"/>
            <a:chOff x="9002034" y="4622456"/>
            <a:chExt cx="1600261" cy="464782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DB621D8-FA95-4947-8725-15683C92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2034" y="4622456"/>
              <a:ext cx="464782" cy="46478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A856E6-6B97-4A11-BA8C-7DA177C3F95A}"/>
                </a:ext>
              </a:extLst>
            </p:cNvPr>
            <p:cNvSpPr txBox="1"/>
            <p:nvPr/>
          </p:nvSpPr>
          <p:spPr>
            <a:xfrm>
              <a:off x="9464211" y="4682297"/>
              <a:ext cx="1138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자동계산</a:t>
              </a:r>
              <a:endPara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A97524C1-FB72-4311-8A30-549F82BD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897" y="2558073"/>
            <a:ext cx="464783" cy="46478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49A070D-47D4-4430-8CFA-8CC6E6ACC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5295" y="3546984"/>
            <a:ext cx="464783" cy="4647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DDE40FD-E4B3-457D-969D-F2E61613D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4613" y="2558072"/>
            <a:ext cx="464783" cy="46478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7699330-72F9-44D6-8E47-42D296629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4613" y="3546983"/>
            <a:ext cx="464783" cy="46478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221F0F6-A46B-40E0-8357-443AB41905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0214" y="4560154"/>
            <a:ext cx="464783" cy="46478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721890A-354F-4B2B-8BD7-EF6AFF30C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3713" y="5565750"/>
            <a:ext cx="464783" cy="4647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2839CBE-AC92-4551-9D2F-7D290D6729EC}"/>
              </a:ext>
            </a:extLst>
          </p:cNvPr>
          <p:cNvSpPr txBox="1"/>
          <p:nvPr/>
        </p:nvSpPr>
        <p:spPr>
          <a:xfrm>
            <a:off x="7551138" y="3375839"/>
            <a:ext cx="1138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수기작성</a:t>
            </a:r>
            <a:endParaRPr lang="en-US" altLang="ko-KR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&amp;</a:t>
            </a: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인공지능</a:t>
            </a:r>
            <a:endParaRPr lang="en-US" altLang="ko-KR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5213D461-21ED-48E4-B6F6-EC44B258D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72" b="9980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6842" y="4591736"/>
            <a:ext cx="464783" cy="4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5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899608-7F98-46A6-9668-B3BF113E41CF}"/>
              </a:ext>
            </a:extLst>
          </p:cNvPr>
          <p:cNvSpPr/>
          <p:nvPr/>
        </p:nvSpPr>
        <p:spPr>
          <a:xfrm>
            <a:off x="1503300" y="1535465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149C39-D879-4385-A530-7D14413C131E}"/>
              </a:ext>
            </a:extLst>
          </p:cNvPr>
          <p:cNvSpPr/>
          <p:nvPr/>
        </p:nvSpPr>
        <p:spPr>
          <a:xfrm>
            <a:off x="6312479" y="289388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486B9B-CBF6-48B7-83E7-08F34E36B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943" b="44433"/>
          <a:stretch/>
        </p:blipFill>
        <p:spPr bwMode="auto">
          <a:xfrm>
            <a:off x="593531" y="954427"/>
            <a:ext cx="2969130" cy="22164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7EDFA9-C2C1-44D8-BE7A-E8A7848A6A10}"/>
              </a:ext>
            </a:extLst>
          </p:cNvPr>
          <p:cNvSpPr/>
          <p:nvPr/>
        </p:nvSpPr>
        <p:spPr>
          <a:xfrm>
            <a:off x="4945000" y="1522765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BAD80C-3CE0-4E34-AF0C-BAE42A8897C9}"/>
              </a:ext>
            </a:extLst>
          </p:cNvPr>
          <p:cNvSpPr/>
          <p:nvPr/>
        </p:nvSpPr>
        <p:spPr>
          <a:xfrm>
            <a:off x="5008500" y="1510065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</a:t>
            </a:r>
            <a:r>
              <a:rPr lang="ko-KR" altLang="en-US" sz="1200" b="1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sz="1200" b="1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44D63BF3-1688-4650-809A-768236A2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1" y="3301983"/>
            <a:ext cx="2882050" cy="339830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251E2C-8328-4E88-B395-547737301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461"/>
          <a:stretch/>
        </p:blipFill>
        <p:spPr>
          <a:xfrm>
            <a:off x="3820277" y="1729557"/>
            <a:ext cx="3005294" cy="3973617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9338FA-69A9-4527-B0DE-516C7D114056}"/>
              </a:ext>
            </a:extLst>
          </p:cNvPr>
          <p:cNvSpPr txBox="1"/>
          <p:nvPr/>
        </p:nvSpPr>
        <p:spPr>
          <a:xfrm>
            <a:off x="7303704" y="1093396"/>
            <a:ext cx="43572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현대인들의 다이어트에 대한 </a:t>
            </a:r>
            <a:r>
              <a:rPr lang="ko-KR" altLang="en-US" sz="200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관심이 증가</a:t>
            </a:r>
            <a:endParaRPr lang="en-US" altLang="ko-KR" sz="20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</a:t>
            </a:r>
          </a:p>
          <a:p>
            <a:pPr algn="ctr"/>
            <a:endParaRPr lang="en-US" altLang="ko-KR" sz="20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만족할만한</a:t>
            </a:r>
            <a:r>
              <a:rPr lang="ko-KR" altLang="en-US" sz="2000" dirty="0">
                <a:solidFill>
                  <a:srgbClr val="0070C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앱의 부재</a:t>
            </a:r>
            <a:endParaRPr lang="en-US" altLang="ko-KR" sz="20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solidFill>
                <a:srgbClr val="0070C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7634910-59CA-4C4D-A0BF-D75821FE55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97185" y="3087754"/>
            <a:ext cx="707801" cy="6824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D01EF20-89C8-424F-8F95-43E1017F5546}"/>
              </a:ext>
            </a:extLst>
          </p:cNvPr>
          <p:cNvSpPr txBox="1"/>
          <p:nvPr/>
        </p:nvSpPr>
        <p:spPr>
          <a:xfrm>
            <a:off x="7419686" y="4243911"/>
            <a:ext cx="4062797" cy="1938992"/>
          </a:xfrm>
          <a:prstGeom prst="rect">
            <a:avLst/>
          </a:prstGeom>
          <a:ln w="317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기기를 통한 헬스 케어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+</a:t>
            </a:r>
          </a:p>
          <a:p>
            <a:pPr algn="ctr"/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식단 기록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ko-KR" altLang="en-US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78872-0517-4E63-A672-F30FA3FADEF9}"/>
              </a:ext>
            </a:extLst>
          </p:cNvPr>
          <p:cNvSpPr txBox="1"/>
          <p:nvPr/>
        </p:nvSpPr>
        <p:spPr>
          <a:xfrm>
            <a:off x="177565" y="125442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배경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결론</a:t>
            </a:r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86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3B75778-DA95-4A34-963A-66F8EA520F9F}"/>
              </a:ext>
            </a:extLst>
          </p:cNvPr>
          <p:cNvGrpSpPr/>
          <p:nvPr/>
        </p:nvGrpSpPr>
        <p:grpSpPr>
          <a:xfrm>
            <a:off x="461311" y="1460380"/>
            <a:ext cx="3596002" cy="3769624"/>
            <a:chOff x="4288018" y="1455520"/>
            <a:chExt cx="3596002" cy="37696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868728-8953-46A7-AD85-30ACCA4B292A}"/>
                </a:ext>
              </a:extLst>
            </p:cNvPr>
            <p:cNvSpPr/>
            <p:nvPr/>
          </p:nvSpPr>
          <p:spPr>
            <a:xfrm>
              <a:off x="4288018" y="1455520"/>
              <a:ext cx="3596002" cy="376962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7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16" name="Picture 3" descr="C:\Users\82102\Desktop\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42446" y="1511999"/>
              <a:ext cx="3480666" cy="2323084"/>
            </a:xfrm>
            <a:prstGeom prst="rect">
              <a:avLst/>
            </a:prstGeom>
            <a:no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4DB1B4-4851-49B4-B412-78EADA0C2E0B}"/>
                </a:ext>
              </a:extLst>
            </p:cNvPr>
            <p:cNvSpPr txBox="1"/>
            <p:nvPr/>
          </p:nvSpPr>
          <p:spPr>
            <a:xfrm>
              <a:off x="4641789" y="4174223"/>
              <a:ext cx="29507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스마트 </a:t>
              </a:r>
              <a:r>
                <a:rPr lang="ko-KR" altLang="en-US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워치를</a:t>
              </a:r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통해  </a:t>
              </a:r>
              <a:endParaRPr lang="en-US" altLang="ko-KR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사용자가 소모한 칼로리 측정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ADEC9-C839-4931-9E07-494CEF63F8DE}"/>
              </a:ext>
            </a:extLst>
          </p:cNvPr>
          <p:cNvGrpSpPr/>
          <p:nvPr/>
        </p:nvGrpSpPr>
        <p:grpSpPr>
          <a:xfrm>
            <a:off x="8176725" y="1460380"/>
            <a:ext cx="3596002" cy="3769624"/>
            <a:chOff x="439539" y="1455520"/>
            <a:chExt cx="3596002" cy="37696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BDB394-06E6-4A7B-B8CA-607C2AB1940D}"/>
                </a:ext>
              </a:extLst>
            </p:cNvPr>
            <p:cNvSpPr/>
            <p:nvPr/>
          </p:nvSpPr>
          <p:spPr>
            <a:xfrm>
              <a:off x="439539" y="1455520"/>
              <a:ext cx="3596002" cy="376962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7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2050" name="Picture 2" descr="C:\Users\82102\Desktop\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159" y="1511999"/>
              <a:ext cx="3493360" cy="2323084"/>
            </a:xfrm>
            <a:prstGeom prst="rect">
              <a:avLst/>
            </a:prstGeom>
            <a:noFill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4DB1B4-4851-49B4-B412-78EADA0C2E0B}"/>
                </a:ext>
              </a:extLst>
            </p:cNvPr>
            <p:cNvSpPr txBox="1"/>
            <p:nvPr/>
          </p:nvSpPr>
          <p:spPr>
            <a:xfrm>
              <a:off x="762152" y="4206948"/>
              <a:ext cx="29507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인공 지능 기술로 </a:t>
              </a:r>
              <a:endParaRPr lang="en-US" altLang="ko-KR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60</a:t>
              </a:r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종의 음식 사진 분석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D8FDC8-248E-4E40-AC05-896D99DB328E}"/>
              </a:ext>
            </a:extLst>
          </p:cNvPr>
          <p:cNvGrpSpPr/>
          <p:nvPr/>
        </p:nvGrpSpPr>
        <p:grpSpPr>
          <a:xfrm>
            <a:off x="4319018" y="1460380"/>
            <a:ext cx="3596002" cy="3769624"/>
            <a:chOff x="8136497" y="1455520"/>
            <a:chExt cx="3596002" cy="376962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CBBD14-A12E-432F-B09A-2E0CAE7972B6}"/>
                </a:ext>
              </a:extLst>
            </p:cNvPr>
            <p:cNvSpPr/>
            <p:nvPr/>
          </p:nvSpPr>
          <p:spPr>
            <a:xfrm>
              <a:off x="8136497" y="1455520"/>
              <a:ext cx="3596002" cy="376962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76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pic>
          <p:nvPicPr>
            <p:cNvPr id="15" name="Picture 2" descr="C:\Users\82102\Desktop\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19768" y="1511999"/>
              <a:ext cx="3469187" cy="2323084"/>
            </a:xfrm>
            <a:prstGeom prst="rect">
              <a:avLst/>
            </a:prstGeom>
            <a:noFill/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4DB1B4-4851-49B4-B412-78EADA0C2E0B}"/>
                </a:ext>
              </a:extLst>
            </p:cNvPr>
            <p:cNvSpPr txBox="1"/>
            <p:nvPr/>
          </p:nvSpPr>
          <p:spPr>
            <a:xfrm>
              <a:off x="8672198" y="4174223"/>
              <a:ext cx="29507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스마트 체중계로 사용자의</a:t>
              </a:r>
              <a:endParaRPr lang="en-US" altLang="ko-KR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체중</a:t>
              </a:r>
              <a:r>
                <a:rPr lang="en-US" altLang="ko-KR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인바디</a:t>
              </a:r>
              <a:r>
                <a:rPr lang="ko-KR" altLang="en-US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정보 측정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14DB1B4-4851-49B4-B412-78EADA0C2E0B}"/>
              </a:ext>
            </a:extLst>
          </p:cNvPr>
          <p:cNvSpPr txBox="1"/>
          <p:nvPr/>
        </p:nvSpPr>
        <p:spPr>
          <a:xfrm>
            <a:off x="3855265" y="5786413"/>
            <a:ext cx="49496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체계적이고 편리한 건강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5F84-5395-4832-A3E8-C43B85B515EF}"/>
              </a:ext>
            </a:extLst>
          </p:cNvPr>
          <p:cNvSpPr txBox="1"/>
          <p:nvPr/>
        </p:nvSpPr>
        <p:spPr>
          <a:xfrm>
            <a:off x="177565" y="125442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1-5.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목표 </a:t>
            </a:r>
          </a:p>
        </p:txBody>
      </p:sp>
    </p:spTree>
    <p:extLst>
      <p:ext uri="{BB962C8B-B14F-4D97-AF65-F5344CB8AC3E}">
        <p14:creationId xmlns:p14="http://schemas.microsoft.com/office/powerpoint/2010/main" val="328399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35F34812-7397-4002-A754-80290C82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140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FC799-4356-4A21-9810-FA2DD1FF1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BAB7-3728-4038-B4BA-B5984CDE3441}"/>
              </a:ext>
            </a:extLst>
          </p:cNvPr>
          <p:cNvSpPr txBox="1"/>
          <p:nvPr/>
        </p:nvSpPr>
        <p:spPr>
          <a:xfrm>
            <a:off x="276234" y="2998113"/>
            <a:ext cx="28280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u="sng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02</a:t>
            </a:r>
            <a:r>
              <a:rPr lang="en-US" altLang="ko-KR" sz="5000" b="1" dirty="0">
                <a:solidFill>
                  <a:schemeClr val="bg1"/>
                </a:solidFill>
                <a:latin typeface="Bebas Neue Bold" panose="020B0606020202050201" pitchFamily="34" charset="0"/>
                <a:ea typeface="a옛날목욕탕L" panose="02020600000000000000" pitchFamily="18" charset="-127"/>
              </a:rPr>
              <a:t>  </a:t>
            </a:r>
            <a:r>
              <a:rPr lang="ko-KR" altLang="en-US" sz="40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주요 기능</a:t>
            </a:r>
            <a:endParaRPr lang="ko-KR" altLang="en-US" sz="4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006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282</Words>
  <Application>Microsoft Office PowerPoint</Application>
  <PresentationFormat>와이드스크린</PresentationFormat>
  <Paragraphs>130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a옛날목욕탕L</vt:lpstr>
      <vt:lpstr>Bebas Neue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지영</dc:creator>
  <cp:lastModifiedBy>Yu JaeHyun</cp:lastModifiedBy>
  <cp:revision>100</cp:revision>
  <dcterms:created xsi:type="dcterms:W3CDTF">2020-09-16T14:44:54Z</dcterms:created>
  <dcterms:modified xsi:type="dcterms:W3CDTF">2020-12-08T05:43:07Z</dcterms:modified>
</cp:coreProperties>
</file>